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62" r:id="rId4"/>
    <p:sldId id="263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250825" y="260350"/>
            <a:ext cx="871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Комплектование ГОУ воспитанниками на новый учебный год проводится в период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мая по 31 августа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текущего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68538" y="895350"/>
            <a:ext cx="4248150" cy="4540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Территориальная комиссия по комплектованию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1592263"/>
            <a:ext cx="6265863" cy="162083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мест в ГОУ организуется в автоматизированном порядке посредством АСУ РСО. Распределение мест осуществляется с учетом: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даты регистрации в ЭБД;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наличия у заявителя права на внеочередное и первоочередное получение места;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возраста ребенка;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направленности группы.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3567113"/>
            <a:ext cx="6265863" cy="576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детей, получивших места в ГОУ в результате электронного распределения мест.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395663" y="1343673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563668" y="3212976"/>
            <a:ext cx="22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50825" y="4508500"/>
            <a:ext cx="6265863" cy="8175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Ответственный сотрудник территориального управления: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Делает выборку из Списка для каждого ГОУ.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Направление персонально на каждого ребенка.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563448" y="4149080"/>
            <a:ext cx="22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3" idx="3"/>
          </p:cNvCxnSpPr>
          <p:nvPr/>
        </p:nvCxnSpPr>
        <p:spPr>
          <a:xfrm>
            <a:off x="6516688" y="1122363"/>
            <a:ext cx="2016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532813" y="1114425"/>
            <a:ext cx="0" cy="3803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4" idx="3"/>
          </p:cNvCxnSpPr>
          <p:nvPr/>
        </p:nvCxnSpPr>
        <p:spPr>
          <a:xfrm flipH="1">
            <a:off x="6516688" y="3856038"/>
            <a:ext cx="20161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1" idx="3"/>
          </p:cNvCxnSpPr>
          <p:nvPr/>
        </p:nvCxnSpPr>
        <p:spPr>
          <a:xfrm flipH="1">
            <a:off x="6516688" y="4918075"/>
            <a:ext cx="20161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4" name="TextBox 25"/>
          <p:cNvSpPr txBox="1">
            <a:spLocks noChangeArrowheads="1"/>
          </p:cNvSpPr>
          <p:nvPr/>
        </p:nvSpPr>
        <p:spPr bwMode="auto">
          <a:xfrm>
            <a:off x="6632575" y="3475038"/>
            <a:ext cx="1782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ru-RU" sz="1200">
                <a:latin typeface="Times New Roman" pitchFamily="18" charset="0"/>
                <a:cs typeface="Times New Roman" pitchFamily="18" charset="0"/>
              </a:rPr>
              <a:t>Проверяет и утверждает</a:t>
            </a:r>
          </a:p>
        </p:txBody>
      </p:sp>
      <p:sp>
        <p:nvSpPr>
          <p:cNvPr id="15375" name="Прямоугольник 26"/>
          <p:cNvSpPr>
            <a:spLocks noChangeArrowheads="1"/>
          </p:cNvSpPr>
          <p:nvPr/>
        </p:nvSpPr>
        <p:spPr bwMode="auto">
          <a:xfrm>
            <a:off x="6632575" y="4186238"/>
            <a:ext cx="17827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 Согласовывает Направления на каждого ребенка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50825" y="5732463"/>
            <a:ext cx="6265863" cy="8175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Ответственный сотрудник территориального управления: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на электронные адреса ГОУ Направления для письменного подтверждения заявителем согласия (несогласия) с предоставленным местом для ребенка в ГОУ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3563228" y="5393515"/>
            <a:ext cx="22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4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476375" y="127000"/>
            <a:ext cx="6191250" cy="3841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ГОУ- информирует родителей (законных представителей) ребенка о результатах распределения и о наличии Направления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59113" y="742950"/>
            <a:ext cx="3313112" cy="40481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Родители(законные представители)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3800" y="1347788"/>
            <a:ext cx="3986213" cy="8239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 приеме на обучение в ГОУ – в течение 10 календарных дней с момента получения извещения о предоставленном месте для ребенка в ГОУ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400550" y="511151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2"/>
          </p:cNvCxnSpPr>
          <p:nvPr/>
        </p:nvCxnSpPr>
        <p:spPr>
          <a:xfrm flipH="1">
            <a:off x="4403776" y="1147730"/>
            <a:ext cx="312240" cy="6113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07950" y="4089400"/>
            <a:ext cx="4295775" cy="24352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Изменение статуса заявления в АСУ РСО на «Очередник»;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Изменение желаемой даты зачисления на 01.09.2016 г.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возникновения обстоятельств, по причине которых место считается невостребованным, ребенок принимает повторное участие в распределении мест с момента подтверждения заявителем необходимости предоставления места для ребенка в ГОУ по его письменному заявлению к участнику процесса комплектования.</a:t>
            </a:r>
          </a:p>
        </p:txBody>
      </p:sp>
      <p:cxnSp>
        <p:nvCxnSpPr>
          <p:cNvPr id="14" name="Прямая со стрелкой 13"/>
          <p:cNvCxnSpPr>
            <a:stCxn id="6" idx="2"/>
            <a:endCxn id="4" idx="1"/>
          </p:cNvCxnSpPr>
          <p:nvPr/>
        </p:nvCxnSpPr>
        <p:spPr>
          <a:xfrm>
            <a:off x="4716016" y="1147730"/>
            <a:ext cx="288032" cy="6113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369550" y="3728798"/>
            <a:ext cx="1" cy="3482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334963" y="1347788"/>
            <a:ext cx="4068762" cy="23669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об отказе от предоставленного места в ГОУ - для письменного подтверждения своего несогласия с предоставленным местом и пересмотре варианта предоставленного места в ГОУ заявитель обращается в ГОУ или территориальное управление с заявлением о пересмотре варианта предоставленного места в ГОУ в течение 10 календарных дней с момента получения извещения о предоставленном месте для ребенка в ГОУ 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4432300" y="2349500"/>
            <a:ext cx="4572000" cy="4324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Место считается невостребованным по следующим основаниям: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неявка заявителя в ГОУ или ТУ для письменного подтверждения согласия (несогласия) с предоставленным местом для ребенка в ГОУ в течение 10 календарных дней с даты получения заявителем извещения о предоставленном месте для ребенка в ГОУ;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неявка заявителя в ГОУ для зачисления ребенка не позднее 31 августа текущего года (в период комплектования детских садов на новый учебный год) с момента письменного подтверждения согласия с предоставленным местом для ребенка в ГОУ;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письменный отказ заявителя от предоставленного места для ребенка в ГОУ (оформляется при обращении в ГОУ);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непредставление заявителем документа, подтверждающего право на внеочередное и первоочередное получение места для ребенка в ГОУ при письменном подтверждении согласия с предоставленным местом для ребенка в ГОУ;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непредставление заявителем документа, подтверждающего право на предоставление места для ребенка в группах оздоровительной, комбинированной или компенсирующей направленностей, при письменном подтверждении согласия с предоставленным местом для ребенка в ГОУ.</a:t>
            </a:r>
          </a:p>
        </p:txBody>
      </p:sp>
    </p:spTree>
    <p:extLst>
      <p:ext uri="{BB962C8B-B14F-4D97-AF65-F5344CB8AC3E}">
        <p14:creationId xmlns:p14="http://schemas.microsoft.com/office/powerpoint/2010/main" val="24162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250825" y="260350"/>
            <a:ext cx="87137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Подготовка ГОУ к приему заявлений о приеме на обучение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4663" y="2060575"/>
            <a:ext cx="1368425" cy="16398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ГОУ: размещает на информационном стенде и на официальном сайте ГОУ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4325" y="939800"/>
            <a:ext cx="5894388" cy="5175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Утверждает правила приема в ГОУ – издает распорядительный акт. </a:t>
            </a:r>
          </a:p>
        </p:txBody>
      </p:sp>
      <p:cxnSp>
        <p:nvCxnSpPr>
          <p:cNvPr id="10" name="Прямая со стрелкой 9"/>
          <p:cNvCxnSpPr>
            <a:stCxn id="3" idx="3"/>
          </p:cNvCxnSpPr>
          <p:nvPr/>
        </p:nvCxnSpPr>
        <p:spPr>
          <a:xfrm>
            <a:off x="1843539" y="2736850"/>
            <a:ext cx="7122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2854325" y="1782763"/>
            <a:ext cx="5894388" cy="9699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Размещает распорядительный акт органа местного самоуправления муниципального района, городского округа о закреплении ГОУ за конкретными территориями муниципального района, городского округа, издаваемый не позднее 1 апреля текущего года.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27338" y="3068638"/>
            <a:ext cx="5894387" cy="9699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Размещает устав, лицензию с приложением на осуществление образовательной деятельности, образовательные программы и другие документы, регламентирующие организацию и осуществление образовательной деятельности, права и обязанности воспитанников.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841625" y="4365625"/>
            <a:ext cx="5895975" cy="4841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Размещает примерную форму заявления о приеме на обучение в ГОУ.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857500" y="5038725"/>
            <a:ext cx="5895975" cy="4857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Размещает информацию о сроках приема документов.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841625" y="5805488"/>
            <a:ext cx="5895975" cy="4841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Размещает информацию о вакантных местах для приема (обновляет ее в случае изменения).</a:t>
            </a:r>
          </a:p>
        </p:txBody>
      </p:sp>
    </p:spTree>
    <p:extLst>
      <p:ext uri="{BB962C8B-B14F-4D97-AF65-F5344CB8AC3E}">
        <p14:creationId xmlns:p14="http://schemas.microsoft.com/office/powerpoint/2010/main" val="31558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850" y="379413"/>
            <a:ext cx="1727200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20.05.2021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распределение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06992" y="289143"/>
            <a:ext cx="2702720" cy="10949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26.05.2021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утверждение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Списка,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и пересылка их в ГОУ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48488" y="379413"/>
            <a:ext cx="1871662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29.05.2021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завершение информирования родителей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2064183" y="822414"/>
            <a:ext cx="1325130" cy="71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3"/>
            <a:endCxn id="7" idx="1"/>
          </p:cNvCxnSpPr>
          <p:nvPr/>
        </p:nvCxnSpPr>
        <p:spPr>
          <a:xfrm>
            <a:off x="6109712" y="836613"/>
            <a:ext cx="8387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TextBox 12"/>
          <p:cNvSpPr txBox="1">
            <a:spLocks noChangeArrowheads="1"/>
          </p:cNvSpPr>
          <p:nvPr/>
        </p:nvSpPr>
        <p:spPr bwMode="auto">
          <a:xfrm>
            <a:off x="6948488" y="1406525"/>
            <a:ext cx="196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+ 10 календарных дней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9725" y="1658938"/>
            <a:ext cx="1728788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09.06.2021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прием в ГОУ заявлений от родителей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9088" y="2879725"/>
            <a:ext cx="1728787" cy="13684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подали заявление – возврат в очередь, статус заявления «Очередник»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19363" y="1714500"/>
            <a:ext cx="3924300" cy="8032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заявления и пакета документов – в течение 1 рабочего дня регистрация и выдача уведомления и регистрационного номера</a:t>
            </a:r>
          </a:p>
        </p:txBody>
      </p:sp>
      <p:cxnSp>
        <p:nvCxnSpPr>
          <p:cNvPr id="18" name="Прямая со стрелкой 17"/>
          <p:cNvCxnSpPr>
            <a:stCxn id="14" idx="3"/>
            <a:endCxn id="16" idx="1"/>
          </p:cNvCxnSpPr>
          <p:nvPr/>
        </p:nvCxnSpPr>
        <p:spPr>
          <a:xfrm>
            <a:off x="2068513" y="2116138"/>
            <a:ext cx="4508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4" idx="2"/>
            <a:endCxn id="15" idx="0"/>
          </p:cNvCxnSpPr>
          <p:nvPr/>
        </p:nvCxnSpPr>
        <p:spPr>
          <a:xfrm flipH="1">
            <a:off x="1182688" y="2573338"/>
            <a:ext cx="20637" cy="306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2525713" y="2844800"/>
            <a:ext cx="1727200" cy="13684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 весь пакет документов - возврат в очередь, статус заявления «Очередник»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716463" y="2844800"/>
            <a:ext cx="1727200" cy="68421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 весь пакет документов </a:t>
            </a:r>
          </a:p>
        </p:txBody>
      </p:sp>
      <p:cxnSp>
        <p:nvCxnSpPr>
          <p:cNvPr id="38" name="Прямая со стрелкой 37"/>
          <p:cNvCxnSpPr>
            <a:stCxn id="16" idx="2"/>
          </p:cNvCxnSpPr>
          <p:nvPr/>
        </p:nvCxnSpPr>
        <p:spPr>
          <a:xfrm flipH="1">
            <a:off x="3563938" y="2517775"/>
            <a:ext cx="917575" cy="323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6" idx="2"/>
            <a:endCxn id="30" idx="0"/>
          </p:cNvCxnSpPr>
          <p:nvPr/>
        </p:nvCxnSpPr>
        <p:spPr>
          <a:xfrm>
            <a:off x="4481513" y="2517775"/>
            <a:ext cx="1098550" cy="327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4732338" y="3716338"/>
            <a:ext cx="1728787" cy="4968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договора </a:t>
            </a:r>
          </a:p>
        </p:txBody>
      </p:sp>
      <p:cxnSp>
        <p:nvCxnSpPr>
          <p:cNvPr id="46" name="Прямая со стрелкой 45"/>
          <p:cNvCxnSpPr>
            <a:stCxn id="30" idx="2"/>
            <a:endCxn id="44" idx="0"/>
          </p:cNvCxnSpPr>
          <p:nvPr/>
        </p:nvCxnSpPr>
        <p:spPr>
          <a:xfrm>
            <a:off x="5580063" y="3529013"/>
            <a:ext cx="15875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3851275" y="4437063"/>
            <a:ext cx="3384550" cy="6842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распорядительного акта о зачислении в ГОУ – в течение 3 рабочих дней с даты заключения договора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194425" y="5383213"/>
            <a:ext cx="2716213" cy="8905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личного дела ребенка – в течение 1 рабочего дня с даты издания распорядительного акта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73038" y="4594225"/>
            <a:ext cx="3492500" cy="10541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распорядительного акта о зачислении в ГОУ на информационном стенде и на официальном сайте ГОУ – в течение 3 дней с даты издания распорядительного акта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173038" y="5876925"/>
            <a:ext cx="5276850" cy="7921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статуса заявления в АСУ РСО - в течение 1 рабочего дня с даты опубликования распорядительного акта о зачислении в ГОУ </a:t>
            </a:r>
          </a:p>
        </p:txBody>
      </p:sp>
      <p:cxnSp>
        <p:nvCxnSpPr>
          <p:cNvPr id="59" name="Прямая со стрелкой 58"/>
          <p:cNvCxnSpPr>
            <a:stCxn id="53" idx="2"/>
            <a:endCxn id="54" idx="1"/>
          </p:cNvCxnSpPr>
          <p:nvPr/>
        </p:nvCxnSpPr>
        <p:spPr>
          <a:xfrm>
            <a:off x="5543550" y="5121275"/>
            <a:ext cx="650875" cy="706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44" idx="2"/>
            <a:endCxn id="53" idx="0"/>
          </p:cNvCxnSpPr>
          <p:nvPr/>
        </p:nvCxnSpPr>
        <p:spPr>
          <a:xfrm flipH="1">
            <a:off x="5543550" y="4213225"/>
            <a:ext cx="52388" cy="2238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53" idx="1"/>
            <a:endCxn id="56" idx="3"/>
          </p:cNvCxnSpPr>
          <p:nvPr/>
        </p:nvCxnSpPr>
        <p:spPr>
          <a:xfrm flipH="1">
            <a:off x="3665538" y="4778375"/>
            <a:ext cx="185737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56" idx="2"/>
          </p:cNvCxnSpPr>
          <p:nvPr/>
        </p:nvCxnSpPr>
        <p:spPr>
          <a:xfrm>
            <a:off x="1919288" y="564832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H="1">
            <a:off x="1919288" y="1560513"/>
            <a:ext cx="5029200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83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767</Words>
  <Application>Microsoft Office PowerPoint</Application>
  <PresentationFormat>Экран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О комплектовании дошкольных образовательных организаций </dc:title>
  <dc:creator>ПК</dc:creator>
  <cp:lastModifiedBy>Чалдаев Иван Васильевич</cp:lastModifiedBy>
  <cp:revision>14</cp:revision>
  <cp:lastPrinted>2021-03-24T11:33:37Z</cp:lastPrinted>
  <dcterms:created xsi:type="dcterms:W3CDTF">2021-03-24T09:43:28Z</dcterms:created>
  <dcterms:modified xsi:type="dcterms:W3CDTF">2022-05-11T08:51:16Z</dcterms:modified>
</cp:coreProperties>
</file>